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embeddedFontLst>
    <p:embeddedFont>
      <p:font typeface="Inter Light"/>
      <p:regular r:id="rId50"/>
      <p:bold r:id="rId51"/>
    </p:embeddedFont>
    <p:embeddedFont>
      <p:font typeface="Inter"/>
      <p:regular r:id="rId52"/>
      <p:bold r:id="rId53"/>
    </p:embeddedFont>
    <p:embeddedFont>
      <p:font typeface="Poppins"/>
      <p:regular r:id="rId54"/>
      <p:bold r:id="rId55"/>
      <p:italic r:id="rId56"/>
      <p:boldItalic r:id="rId57"/>
    </p:embeddedFont>
    <p:embeddedFont>
      <p:font typeface="Tahoma"/>
      <p:regular r:id="rId58"/>
      <p:bold r:id="rId59"/>
    </p:embeddedFont>
    <p:embeddedFont>
      <p:font typeface="Inter Medium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Inter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Light-bold.fntdata"/><Relationship Id="rId50" Type="http://schemas.openxmlformats.org/officeDocument/2006/relationships/font" Target="fonts/InterLight-regular.fntdata"/><Relationship Id="rId53" Type="http://schemas.openxmlformats.org/officeDocument/2006/relationships/font" Target="fonts/Inter-bold.fntdata"/><Relationship Id="rId52" Type="http://schemas.openxmlformats.org/officeDocument/2006/relationships/font" Target="fonts/Inter-regular.fntdata"/><Relationship Id="rId11" Type="http://schemas.openxmlformats.org/officeDocument/2006/relationships/slide" Target="slides/slide6.xml"/><Relationship Id="rId55" Type="http://schemas.openxmlformats.org/officeDocument/2006/relationships/font" Target="fonts/Poppins-bold.fntdata"/><Relationship Id="rId10" Type="http://schemas.openxmlformats.org/officeDocument/2006/relationships/slide" Target="slides/slide5.xml"/><Relationship Id="rId54" Type="http://schemas.openxmlformats.org/officeDocument/2006/relationships/font" Target="fonts/Poppins-regular.fntdata"/><Relationship Id="rId13" Type="http://schemas.openxmlformats.org/officeDocument/2006/relationships/slide" Target="slides/slide8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56" Type="http://schemas.openxmlformats.org/officeDocument/2006/relationships/font" Target="fonts/Poppins-italic.fntdata"/><Relationship Id="rId15" Type="http://schemas.openxmlformats.org/officeDocument/2006/relationships/slide" Target="slides/slide10.xml"/><Relationship Id="rId59" Type="http://schemas.openxmlformats.org/officeDocument/2006/relationships/font" Target="fonts/Tahoma-bold.fntdata"/><Relationship Id="rId14" Type="http://schemas.openxmlformats.org/officeDocument/2006/relationships/slide" Target="slides/slide9.xml"/><Relationship Id="rId58" Type="http://schemas.openxmlformats.org/officeDocument/2006/relationships/font" Target="fonts/Tahom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36500d5f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36500d5f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e36500d5f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36500d5f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36500d5f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e36500d5f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36500d5f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e36500d5f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e36500d5f5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36500d5f5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36500d5f5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e36500d5f5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cb01a25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cb01a25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dcb01a254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b01a254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cb01a254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dcb01a254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cb01a254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cb01a254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dcb01a254d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cb01a254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cb01a254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dcb01a254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cb01a254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cb01a254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dcb01a254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b01a254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cb01a254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dcb01a254d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2d598feed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2d598feed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e2d598feed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b01a254d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dcb01a254d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dcb01a254d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b01a254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cb01a254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dcb01a254d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b01a254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cb01a254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dcb01a254d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b01a254d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b01a254d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dcb01a254d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dcb01a254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dcb01a254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dcb01a254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dcb01a254d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dcb01a254d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dcb01a254d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dcb01a254d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dcb01a254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dcb01a254d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cb01a254d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dcb01a254d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dcb01a254d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2d598fee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2d598fe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e2d598fee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2d598fee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2d598fee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e2d598fee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2d598feed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2d598feed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e2d598feed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2d598feed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2d598feed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e2d598feed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2d598feed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2d598feed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e2d598feed_0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2d598feed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2d598feed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e2d598feed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2d598feed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e2d598feed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e2d598feed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2d598feed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2d598feed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e2d598feed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2d598feed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2d598feed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e2d598feed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2d598feed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2d598feed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e2d598feed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2d598feed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2d598feed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e2d598feed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2d598feed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e2d598feed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e2d598feed_0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2d598feed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2d598feed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1e2d598feed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2d598feed_0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2d598feed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e2d598feed_0_5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2d598feed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e2d598feed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e2d598feed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2d598feed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e2d598feed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e2d598feed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2d598feed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2d598feed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e2d598feed_0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30ada0d6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e30ada0d6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e30ada0d6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2d598feed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2d598feed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e2d598feed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2d598feed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2d598feed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e2d598feed_0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2d598feed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2d598feed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e2d598feed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36500d5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36500d5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e36500d5f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36500d5f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36500d5f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e36500d5f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. Em Branc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inha do Tempo">
  <p:cSld name="linha do temp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1"/>
          <p:cNvCxnSpPr/>
          <p:nvPr/>
        </p:nvCxnSpPr>
        <p:spPr>
          <a:xfrm>
            <a:off x="-63800" y="4809579"/>
            <a:ext cx="12319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1"/>
          <p:cNvSpPr/>
          <p:nvPr/>
        </p:nvSpPr>
        <p:spPr>
          <a:xfrm>
            <a:off x="16560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27984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39408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50928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6236771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7380733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85247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9668667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513600" y="4749579"/>
            <a:ext cx="120000" cy="120000"/>
          </a:xfrm>
          <a:prstGeom prst="ellipse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2" type="title"/>
          </p:nvPr>
        </p:nvSpPr>
        <p:spPr>
          <a:xfrm>
            <a:off x="412000" y="423200"/>
            <a:ext cx="4296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412000" y="5340367"/>
            <a:ext cx="4397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62FE"/>
              </a:buClr>
              <a:buSzPts val="1000"/>
              <a:buNone/>
              <a:defRPr sz="1333">
                <a:solidFill>
                  <a:srgbClr val="1E62F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6231200" y="5340367"/>
            <a:ext cx="4397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62FE"/>
              </a:buClr>
              <a:buSzPts val="1000"/>
              <a:buNone/>
              <a:defRPr sz="1333">
                <a:solidFill>
                  <a:srgbClr val="1E62F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4" type="subTitle"/>
          </p:nvPr>
        </p:nvSpPr>
        <p:spPr>
          <a:xfrm rot="-2700000">
            <a:off x="277673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5" type="subTitle"/>
          </p:nvPr>
        </p:nvSpPr>
        <p:spPr>
          <a:xfrm rot="-2700000">
            <a:off x="1420074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6" type="subTitle"/>
          </p:nvPr>
        </p:nvSpPr>
        <p:spPr>
          <a:xfrm rot="-2700000">
            <a:off x="2567874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7" type="subTitle"/>
          </p:nvPr>
        </p:nvSpPr>
        <p:spPr>
          <a:xfrm rot="-2700000">
            <a:off x="3710456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8" type="subTitle"/>
          </p:nvPr>
        </p:nvSpPr>
        <p:spPr>
          <a:xfrm rot="-2700000">
            <a:off x="4854440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9" type="subTitle"/>
          </p:nvPr>
        </p:nvSpPr>
        <p:spPr>
          <a:xfrm rot="-2700000">
            <a:off x="6000307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3" type="subTitle"/>
          </p:nvPr>
        </p:nvSpPr>
        <p:spPr>
          <a:xfrm rot="-2700000">
            <a:off x="7143590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4" type="subTitle"/>
          </p:nvPr>
        </p:nvSpPr>
        <p:spPr>
          <a:xfrm rot="-2700000">
            <a:off x="8290190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5" type="subTitle"/>
          </p:nvPr>
        </p:nvSpPr>
        <p:spPr>
          <a:xfrm rot="-2700000">
            <a:off x="9432723" y="3329145"/>
            <a:ext cx="2755453" cy="47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Meses">
  <p:cSld name="Cronograma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6235200" y="33"/>
            <a:ext cx="5956800" cy="68580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647233" y="5454033"/>
            <a:ext cx="5031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Inter Medium"/>
              <a:buNone/>
              <a:defRPr sz="3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Medium"/>
              <a:buNone/>
              <a:defRPr sz="37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3" name="Google Shape;83;p12"/>
          <p:cNvSpPr/>
          <p:nvPr/>
        </p:nvSpPr>
        <p:spPr>
          <a:xfrm>
            <a:off x="6748800" y="5248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7000033" y="5264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01.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" name="Google Shape;85;p12"/>
          <p:cNvSpPr txBox="1"/>
          <p:nvPr>
            <p:ph idx="2"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3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/>
          <p:nvPr/>
        </p:nvSpPr>
        <p:spPr>
          <a:xfrm>
            <a:off x="6748800" y="12024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7000033" y="12040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02.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6748800" y="18800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7000033" y="18816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03.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6748800" y="2559200"/>
            <a:ext cx="49296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7000033" y="2560800"/>
            <a:ext cx="124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7"/>
              <a:buFont typeface="Arial"/>
              <a:buNone/>
            </a:pPr>
            <a:r>
              <a:rPr b="0" i="0" lang="pt-BR" sz="3067" u="none" cap="none" strike="noStrike">
                <a:solidFill>
                  <a:srgbClr val="1E62FE"/>
                </a:solidFill>
                <a:latin typeface="Inter Medium"/>
                <a:ea typeface="Inter Medium"/>
                <a:cs typeface="Inter Medium"/>
                <a:sym typeface="Inter Medium"/>
              </a:rPr>
              <a:t>04.</a:t>
            </a:r>
            <a:endParaRPr b="0" i="0" sz="3067" u="none" cap="none" strike="noStrike">
              <a:solidFill>
                <a:srgbClr val="1E62F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6748800" y="3815933"/>
            <a:ext cx="4929600" cy="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66471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9931633" y="3959933"/>
            <a:ext cx="820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72633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4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78795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8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84957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12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91121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16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9728367" y="3959933"/>
            <a:ext cx="616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20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10344567" y="3959933"/>
            <a:ext cx="1232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24 MESES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2" name="Google Shape;102;p12"/>
          <p:cNvSpPr txBox="1"/>
          <p:nvPr>
            <p:ph idx="1" type="subTitle"/>
          </p:nvPr>
        </p:nvSpPr>
        <p:spPr>
          <a:xfrm>
            <a:off x="412000" y="2609200"/>
            <a:ext cx="4397600" cy="3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4" type="subTitle"/>
          </p:nvPr>
        </p:nvSpPr>
        <p:spPr>
          <a:xfrm>
            <a:off x="6647200" y="6042333"/>
            <a:ext cx="5031200" cy="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333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5" type="subTitle"/>
          </p:nvPr>
        </p:nvSpPr>
        <p:spPr>
          <a:xfrm>
            <a:off x="6647200" y="3260361"/>
            <a:ext cx="503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5" name="Google Shape;105;p12"/>
          <p:cNvSpPr txBox="1"/>
          <p:nvPr>
            <p:ph idx="6" type="subTitle"/>
          </p:nvPr>
        </p:nvSpPr>
        <p:spPr>
          <a:xfrm>
            <a:off x="8144833" y="524800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6" name="Google Shape;106;p12"/>
          <p:cNvSpPr txBox="1"/>
          <p:nvPr>
            <p:ph idx="7" type="subTitle"/>
          </p:nvPr>
        </p:nvSpPr>
        <p:spPr>
          <a:xfrm>
            <a:off x="8144833" y="1200800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7" name="Google Shape;107;p12"/>
          <p:cNvSpPr txBox="1"/>
          <p:nvPr>
            <p:ph idx="8" type="subTitle"/>
          </p:nvPr>
        </p:nvSpPr>
        <p:spPr>
          <a:xfrm>
            <a:off x="8144833" y="1880000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108" name="Google Shape;108;p12"/>
          <p:cNvSpPr txBox="1"/>
          <p:nvPr>
            <p:ph idx="9" type="subTitle"/>
          </p:nvPr>
        </p:nvSpPr>
        <p:spPr>
          <a:xfrm>
            <a:off x="8144833" y="2570984"/>
            <a:ext cx="353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Projeto">
  <p:cSld name="proje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0" y="0"/>
            <a:ext cx="12192000" cy="3429200"/>
          </a:xfrm>
          <a:prstGeom prst="rect">
            <a:avLst/>
          </a:prstGeom>
          <a:solidFill>
            <a:srgbClr val="1E62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3"/>
          <p:cNvCxnSpPr/>
          <p:nvPr/>
        </p:nvCxnSpPr>
        <p:spPr>
          <a:xfrm>
            <a:off x="5093300" y="8351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3"/>
          <p:cNvCxnSpPr/>
          <p:nvPr/>
        </p:nvCxnSpPr>
        <p:spPr>
          <a:xfrm>
            <a:off x="7380267" y="8351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3"/>
          <p:cNvCxnSpPr/>
          <p:nvPr/>
        </p:nvCxnSpPr>
        <p:spPr>
          <a:xfrm>
            <a:off x="9667233" y="8351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3"/>
          <p:cNvSpPr txBox="1"/>
          <p:nvPr/>
        </p:nvSpPr>
        <p:spPr>
          <a:xfrm>
            <a:off x="4991200" y="423200"/>
            <a:ext cx="2112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1. ALINHAMENTO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6235200" y="4232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7278433" y="423201"/>
            <a:ext cx="12440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2. PESQUISA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8522433" y="4232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9563267" y="423201"/>
            <a:ext cx="12440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3. IDEAÇÃO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0807267" y="4232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0" y="3429200"/>
            <a:ext cx="12192000" cy="34292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3"/>
          <p:cNvCxnSpPr/>
          <p:nvPr/>
        </p:nvCxnSpPr>
        <p:spPr>
          <a:xfrm>
            <a:off x="5093300" y="42643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3"/>
          <p:cNvCxnSpPr/>
          <p:nvPr/>
        </p:nvCxnSpPr>
        <p:spPr>
          <a:xfrm>
            <a:off x="7380267" y="42643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3"/>
          <p:cNvCxnSpPr/>
          <p:nvPr/>
        </p:nvCxnSpPr>
        <p:spPr>
          <a:xfrm>
            <a:off x="9667233" y="4264300"/>
            <a:ext cx="201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3"/>
          <p:cNvSpPr txBox="1"/>
          <p:nvPr/>
        </p:nvSpPr>
        <p:spPr>
          <a:xfrm>
            <a:off x="4991200" y="3852400"/>
            <a:ext cx="2112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4. CRIAÇÃO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6235200" y="38524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7278433" y="3852401"/>
            <a:ext cx="12440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5. VALIDAÇÃO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8522433" y="38524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9563267" y="3852400"/>
            <a:ext cx="21128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6. REFINAMENTO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10807267" y="3852400"/>
            <a:ext cx="965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↓</a:t>
            </a:r>
            <a:endParaRPr b="0" i="0" sz="1067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0" y="0"/>
            <a:ext cx="4377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title"/>
          </p:nvPr>
        </p:nvSpPr>
        <p:spPr>
          <a:xfrm>
            <a:off x="412000" y="1021600"/>
            <a:ext cx="32504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412000" y="3429200"/>
            <a:ext cx="3250400" cy="2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3" type="subTitle"/>
          </p:nvPr>
        </p:nvSpPr>
        <p:spPr>
          <a:xfrm>
            <a:off x="4998400" y="44691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4" type="subTitle"/>
          </p:nvPr>
        </p:nvSpPr>
        <p:spPr>
          <a:xfrm>
            <a:off x="7278433" y="44691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5" type="subTitle"/>
          </p:nvPr>
        </p:nvSpPr>
        <p:spPr>
          <a:xfrm>
            <a:off x="9558467" y="44691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6" type="subTitle"/>
          </p:nvPr>
        </p:nvSpPr>
        <p:spPr>
          <a:xfrm>
            <a:off x="4998400" y="10216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7" type="subTitle"/>
          </p:nvPr>
        </p:nvSpPr>
        <p:spPr>
          <a:xfrm>
            <a:off x="7278433" y="10216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8" type="subTitle"/>
          </p:nvPr>
        </p:nvSpPr>
        <p:spPr>
          <a:xfrm>
            <a:off x="9558467" y="1021600"/>
            <a:ext cx="2112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Texto + Imagem B">
  <p:cSld name="foto esquerda + título + text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6235200" y="519333"/>
            <a:ext cx="5443200" cy="531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2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4120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magem + Texto B">
  <p:cSld name="foto + título + text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513533" y="519325"/>
            <a:ext cx="4296000" cy="531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61384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2" type="title"/>
          </p:nvPr>
        </p:nvSpPr>
        <p:spPr>
          <a:xfrm>
            <a:off x="61384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1" type="subTitle"/>
          </p:nvPr>
        </p:nvSpPr>
        <p:spPr>
          <a:xfrm>
            <a:off x="61384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 Bloco de Texto A">
  <p:cSld name="texto e título 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16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3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" type="subTitle"/>
          </p:nvPr>
        </p:nvSpPr>
        <p:spPr>
          <a:xfrm>
            <a:off x="1554400" y="3202000"/>
            <a:ext cx="8981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 Duas Colunas A">
  <p:cSld name="texto 2 coluna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2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" type="subTitle"/>
          </p:nvPr>
        </p:nvSpPr>
        <p:spPr>
          <a:xfrm>
            <a:off x="412000" y="3202000"/>
            <a:ext cx="4397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3" type="subTitle"/>
          </p:nvPr>
        </p:nvSpPr>
        <p:spPr>
          <a:xfrm>
            <a:off x="6138400" y="3202000"/>
            <a:ext cx="4397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 Imagem + Texto A">
  <p:cSld name="foto + título + texto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513533" y="1027325"/>
            <a:ext cx="4296000" cy="531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61384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2" type="title"/>
          </p:nvPr>
        </p:nvSpPr>
        <p:spPr>
          <a:xfrm>
            <a:off x="61384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6138400" y="3202000"/>
            <a:ext cx="4397600" cy="2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 Capa">
  <p:cSld name="capa">
    <p:bg>
      <p:bgPr>
        <a:solidFill>
          <a:srgbClr val="1E62FE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33884" l="22305" r="22372" t="33470"/>
          <a:stretch/>
        </p:blipFill>
        <p:spPr>
          <a:xfrm>
            <a:off x="2720534" y="2295433"/>
            <a:ext cx="6744633" cy="2238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387787" y="382690"/>
            <a:ext cx="3320400" cy="6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Digital Business Company</a:t>
            </a:r>
            <a:endParaRPr b="0" i="0" sz="1067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Tech Up Together</a:t>
            </a:r>
            <a:endParaRPr b="0" i="0" sz="1067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8477893" y="382689"/>
            <a:ext cx="3320400" cy="43501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pt-BR" sz="1067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dbccompany.com.br</a:t>
            </a:r>
            <a:endParaRPr b="0" i="0" sz="1067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412000" y="5842533"/>
            <a:ext cx="4296000" cy="5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 Folha de Rosto">
  <p:cSld name="03. Folha de Rost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 Bloco de Texto B">
  <p:cSld name="texto e título 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p21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3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1554400" y="2554567"/>
            <a:ext cx="8981600" cy="3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 Duas Colunas B">
  <p:cSld name="09. Duas Colunas B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>
            <p:ph type="title"/>
          </p:nvPr>
        </p:nvSpPr>
        <p:spPr>
          <a:xfrm>
            <a:off x="412000" y="1021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2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sz="1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subTitle"/>
          </p:nvPr>
        </p:nvSpPr>
        <p:spPr>
          <a:xfrm>
            <a:off x="4120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8" name="Google Shape;198;p22"/>
          <p:cNvSpPr txBox="1"/>
          <p:nvPr>
            <p:ph idx="3" type="subTitle"/>
          </p:nvPr>
        </p:nvSpPr>
        <p:spPr>
          <a:xfrm>
            <a:off x="6138400" y="2609200"/>
            <a:ext cx="4397600" cy="3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Destaque Azul">
  <p:cSld name="Destaque">
    <p:bg>
      <p:bgPr>
        <a:solidFill>
          <a:srgbClr val="1E62FE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412000" y="1021600"/>
            <a:ext cx="78344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Inter Light"/>
              <a:buNone/>
              <a:defRPr sz="3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2" type="title"/>
          </p:nvPr>
        </p:nvSpPr>
        <p:spPr>
          <a:xfrm>
            <a:off x="412000" y="423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Medium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/>
          </a:blip>
          <a:srcRect b="33884" l="22305" r="22372" t="33470"/>
          <a:stretch/>
        </p:blipFill>
        <p:spPr>
          <a:xfrm>
            <a:off x="505338" y="6059634"/>
            <a:ext cx="880365" cy="2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3" type="title"/>
          </p:nvPr>
        </p:nvSpPr>
        <p:spPr>
          <a:xfrm>
            <a:off x="412000" y="2000800"/>
            <a:ext cx="10124000" cy="30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Light"/>
              <a:buNone/>
              <a:defRPr sz="4533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" type="subTitle"/>
          </p:nvPr>
        </p:nvSpPr>
        <p:spPr>
          <a:xfrm>
            <a:off x="3844000" y="5941000"/>
            <a:ext cx="2112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  <p:sp>
        <p:nvSpPr>
          <p:cNvPr id="206" name="Google Shape;206;p23"/>
          <p:cNvSpPr txBox="1"/>
          <p:nvPr>
            <p:ph idx="4" type="subTitle"/>
          </p:nvPr>
        </p:nvSpPr>
        <p:spPr>
          <a:xfrm>
            <a:off x="6133600" y="5941000"/>
            <a:ext cx="2112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Encerramento">
  <p:cSld name="17. Encerramen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 Título B">
  <p:cSld name="título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sz="4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Medium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 Título A">
  <p:cSld name="título 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4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412000" y="1625600"/>
            <a:ext cx="439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sz="4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12000" y="1027200"/>
            <a:ext cx="3250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Medium"/>
              <a:buNone/>
              <a:defRPr sz="1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 Título B">
  <p:cSld name="texto e título 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906000" y="2274900"/>
            <a:ext cx="7285500" cy="2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80600" y="1308100"/>
            <a:ext cx="78049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 Bloco de Texto A">
  <p:cSld name="texto e título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880600" y="2325700"/>
            <a:ext cx="80348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880600" y="1308100"/>
            <a:ext cx="78049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>
          <p15:clr>
            <a:srgbClr val="FA7B17"/>
          </p15:clr>
        </p15:guide>
        <p15:guide id="3" orient="horz" pos="3240">
          <p15:clr>
            <a:srgbClr val="FA7B17"/>
          </p15:clr>
        </p15:guide>
        <p15:guide id="4" pos="5760">
          <p15:clr>
            <a:srgbClr val="FA7B17"/>
          </p15:clr>
        </p15:guide>
        <p15:guide id="5" pos="243">
          <p15:clr>
            <a:srgbClr val="FA7B17"/>
          </p15:clr>
        </p15:guide>
        <p15:guide id="6" pos="651">
          <p15:clr>
            <a:srgbClr val="FA7B17"/>
          </p15:clr>
        </p15:guide>
        <p15:guide id="7" pos="782">
          <p15:clr>
            <a:srgbClr val="FA7B17"/>
          </p15:clr>
        </p15:guide>
        <p15:guide id="8" pos="1191">
          <p15:clr>
            <a:srgbClr val="FA7B17"/>
          </p15:clr>
        </p15:guide>
        <p15:guide id="9" pos="1324">
          <p15:clr>
            <a:srgbClr val="FA7B17"/>
          </p15:clr>
        </p15:guide>
        <p15:guide id="10" pos="1733">
          <p15:clr>
            <a:srgbClr val="FA7B17"/>
          </p15:clr>
        </p15:guide>
        <p15:guide id="11" pos="1864">
          <p15:clr>
            <a:srgbClr val="FA7B17"/>
          </p15:clr>
        </p15:guide>
        <p15:guide id="12" pos="2272">
          <p15:clr>
            <a:srgbClr val="FA7B17"/>
          </p15:clr>
        </p15:guide>
        <p15:guide id="13" pos="2406">
          <p15:clr>
            <a:srgbClr val="FA7B17"/>
          </p15:clr>
        </p15:guide>
        <p15:guide id="14" pos="2814">
          <p15:clr>
            <a:srgbClr val="FA7B17"/>
          </p15:clr>
        </p15:guide>
        <p15:guide id="15" pos="2946">
          <p15:clr>
            <a:srgbClr val="FA7B17"/>
          </p15:clr>
        </p15:guide>
        <p15:guide id="16" pos="3354">
          <p15:clr>
            <a:srgbClr val="FA7B17"/>
          </p15:clr>
        </p15:guide>
        <p15:guide id="17" pos="3488">
          <p15:clr>
            <a:srgbClr val="FA7B17"/>
          </p15:clr>
        </p15:guide>
        <p15:guide id="18" pos="3896">
          <p15:clr>
            <a:srgbClr val="FA7B17"/>
          </p15:clr>
        </p15:guide>
        <p15:guide id="19" pos="4027">
          <p15:clr>
            <a:srgbClr val="FA7B17"/>
          </p15:clr>
        </p15:guide>
        <p15:guide id="20" pos="4436">
          <p15:clr>
            <a:srgbClr val="FA7B17"/>
          </p15:clr>
        </p15:guide>
        <p15:guide id="21" pos="4569">
          <p15:clr>
            <a:srgbClr val="FA7B17"/>
          </p15:clr>
        </p15:guide>
        <p15:guide id="22" pos="4978">
          <p15:clr>
            <a:srgbClr val="FA7B17"/>
          </p15:clr>
        </p15:guide>
        <p15:guide id="23" pos="5109">
          <p15:clr>
            <a:srgbClr val="FA7B17"/>
          </p15:clr>
        </p15:guide>
        <p15:guide id="24" pos="5517">
          <p15:clr>
            <a:srgbClr val="FA7B17"/>
          </p15:clr>
        </p15:guide>
        <p15:guide id="25" orient="horz" pos="243">
          <p15:clr>
            <a:srgbClr val="FA7B17"/>
          </p15:clr>
        </p15:guide>
        <p15:guide id="26" orient="horz" pos="299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ítulo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7800" y="2424900"/>
            <a:ext cx="2648700" cy="1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sz="4000">
                <a:solidFill>
                  <a:srgbClr val="040C2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1">
  <p:cSld name="foto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002000" y="3544900"/>
            <a:ext cx="4047000" cy="1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40C2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7002000" y="2235200"/>
            <a:ext cx="4047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2">
  <p:cSld name="Fot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7002000" y="3544900"/>
            <a:ext cx="4047000" cy="1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40C2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7002000" y="2235200"/>
            <a:ext cx="4047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sz="3067">
                <a:solidFill>
                  <a:srgbClr val="000A3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1168000"/>
            <a:ext cx="10958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3000"/>
              <a:buFont typeface="Inter Light"/>
              <a:buNone/>
              <a:defRPr b="0" i="0" sz="3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0" y="3450200"/>
            <a:ext cx="11360800" cy="1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200"/>
              <a:buFont typeface="Inter Light"/>
              <a:buChar char="●"/>
              <a:defRPr b="0" i="0" sz="12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○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■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●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○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■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●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○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1000"/>
              <a:buFont typeface="Inter Light"/>
              <a:buChar char="■"/>
              <a:defRPr b="0" i="0" sz="10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idx="2" type="title"/>
          </p:nvPr>
        </p:nvSpPr>
        <p:spPr>
          <a:xfrm>
            <a:off x="0" y="404400"/>
            <a:ext cx="8415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2300"/>
              <a:buFont typeface="Inter Light"/>
              <a:buNone/>
              <a:defRPr b="0" i="0" sz="2300" u="none" cap="none" strike="noStrike">
                <a:solidFill>
                  <a:srgbClr val="000A3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3" type="title"/>
          </p:nvPr>
        </p:nvSpPr>
        <p:spPr>
          <a:xfrm>
            <a:off x="0" y="0"/>
            <a:ext cx="11360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800"/>
              <a:buFont typeface="Inter Medium"/>
              <a:buNone/>
              <a:defRPr b="0" i="0" sz="800" u="none" cap="none" strike="noStrike">
                <a:solidFill>
                  <a:srgbClr val="000A3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4" type="title"/>
          </p:nvPr>
        </p:nvSpPr>
        <p:spPr>
          <a:xfrm>
            <a:off x="0" y="1931600"/>
            <a:ext cx="11360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30"/>
              </a:buClr>
              <a:buSzPts val="900"/>
              <a:buFont typeface="Inter Medium"/>
              <a:buNone/>
              <a:defRPr b="0" i="0" sz="900" u="none" cap="none" strike="noStrike">
                <a:solidFill>
                  <a:srgbClr val="000A3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photos/NodtnCsLdT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flexboxfroggy.com" TargetMode="External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ympanus.net/codrops/css_reference/flexbox/" TargetMode="External"/><Relationship Id="rId4" Type="http://schemas.openxmlformats.org/officeDocument/2006/relationships/hyperlink" Target="https://css-tricks.com/snippets/css/a-guide-to-flexbox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/>
        </p:nvSpPr>
        <p:spPr>
          <a:xfrm>
            <a:off x="3876112" y="5328420"/>
            <a:ext cx="39936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HTML e CSS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Aula 03 - Flexbox e Grid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pt-BR">
                <a:solidFill>
                  <a:schemeClr val="dk1"/>
                </a:solidFill>
              </a:rPr>
              <a:t>Acesse o link: </a:t>
            </a:r>
            <a:r>
              <a:rPr lang="pt-BR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foto do unsplash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pt-BR">
                <a:solidFill>
                  <a:schemeClr val="dk1"/>
                </a:solidFill>
              </a:rPr>
              <a:t>Baixe a imagem do unsplash na resolução small (640px x 399px)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pt-BR">
                <a:solidFill>
                  <a:schemeClr val="dk1"/>
                </a:solidFill>
              </a:rPr>
              <a:t>Em seu arquivo HTML coloque dentro do body uma tag img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pt-BR">
                <a:solidFill>
                  <a:schemeClr val="dk1"/>
                </a:solidFill>
              </a:rPr>
              <a:t>Referencie o src da imagem para a foto do gato em sua pasta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pt-BR">
                <a:solidFill>
                  <a:schemeClr val="dk1"/>
                </a:solidFill>
              </a:rPr>
              <a:t>Estilize a imagem para que ocupe 100% do container pai (pode ser o body mesmo)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pt-BR">
                <a:solidFill>
                  <a:schemeClr val="dk1"/>
                </a:solidFill>
              </a:rPr>
              <a:t>Analise o comportamento da imagem em telas com resoluções: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AutoNum type="alphaLcPeriod"/>
            </a:pPr>
            <a:r>
              <a:rPr b="1" lang="pt-BR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600px</a:t>
            </a:r>
            <a:endParaRPr b="1"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AutoNum type="alphaLcPeriod"/>
            </a:pPr>
            <a:r>
              <a:rPr b="1" lang="pt-BR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1200px</a:t>
            </a:r>
            <a:endParaRPr b="1"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AutoNum type="alphaLcPeriod"/>
            </a:pPr>
            <a:r>
              <a:rPr b="1" lang="pt-BR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1800px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Faça o teste você mesmo!</a:t>
            </a:r>
            <a:endParaRPr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idx="1" type="subTitle"/>
          </p:nvPr>
        </p:nvSpPr>
        <p:spPr>
          <a:xfrm>
            <a:off x="619000" y="3264750"/>
            <a:ext cx="9836400" cy="19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533"/>
              <a:t>O que aconteceu com a imagem nas 3 diferentes resoluções?</a:t>
            </a:r>
            <a:endParaRPr i="1" sz="2533"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0" y="23503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rabicPeriod"/>
            </a:pPr>
            <a:r>
              <a:rPr lang="pt-BR"/>
              <a:t>A imagem foi perdendo resolução conforme ia tendo seu conteúdo esticado maior que o seu tamanho original (640px)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O que aconteceu</a:t>
            </a:r>
            <a:endParaRPr b="1" i="1"/>
          </a:p>
        </p:txBody>
      </p:sp>
      <p:sp>
        <p:nvSpPr>
          <p:cNvPr id="305" name="Google Shape;305;p36"/>
          <p:cNvSpPr/>
          <p:nvPr/>
        </p:nvSpPr>
        <p:spPr>
          <a:xfrm>
            <a:off x="1487375" y="3081000"/>
            <a:ext cx="806700" cy="69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3536200" y="3081000"/>
            <a:ext cx="806700" cy="69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4342900" y="3081000"/>
            <a:ext cx="806700" cy="69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08" name="Google Shape;308;p36"/>
          <p:cNvCxnSpPr>
            <a:stCxn id="305" idx="3"/>
            <a:endCxn id="306" idx="1"/>
          </p:cNvCxnSpPr>
          <p:nvPr/>
        </p:nvCxnSpPr>
        <p:spPr>
          <a:xfrm>
            <a:off x="2294075" y="3429000"/>
            <a:ext cx="124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6"/>
          <p:cNvSpPr/>
          <p:nvPr/>
        </p:nvSpPr>
        <p:spPr>
          <a:xfrm>
            <a:off x="6043250" y="3081000"/>
            <a:ext cx="806700" cy="69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6849950" y="3081000"/>
            <a:ext cx="806700" cy="69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7656650" y="3081000"/>
            <a:ext cx="806700" cy="69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12" name="Google Shape;312;p36"/>
          <p:cNvCxnSpPr>
            <a:stCxn id="307" idx="3"/>
            <a:endCxn id="309" idx="1"/>
          </p:cNvCxnSpPr>
          <p:nvPr/>
        </p:nvCxnSpPr>
        <p:spPr>
          <a:xfrm>
            <a:off x="5149600" y="3429000"/>
            <a:ext cx="8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6"/>
          <p:cNvSpPr txBox="1"/>
          <p:nvPr/>
        </p:nvSpPr>
        <p:spPr>
          <a:xfrm>
            <a:off x="1487375" y="3862675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600px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3900200" y="3862675"/>
            <a:ext cx="8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1200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px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849950" y="3862675"/>
            <a:ext cx="8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1800px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1422000" y="5587250"/>
            <a:ext cx="7624500" cy="8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</a:t>
            </a:r>
            <a:r>
              <a:rPr b="1" lang="pt-BR">
                <a:solidFill>
                  <a:schemeClr val="accent1"/>
                </a:solidFill>
              </a:rPr>
              <a:t>imagens maiores</a:t>
            </a:r>
            <a:r>
              <a:rPr lang="pt-BR"/>
              <a:t> que o </a:t>
            </a:r>
            <a:r>
              <a:rPr b="1" lang="pt-BR">
                <a:solidFill>
                  <a:schemeClr val="accent1"/>
                </a:solidFill>
              </a:rPr>
              <a:t>tamanho de tela atual</a:t>
            </a:r>
            <a:r>
              <a:rPr lang="pt-BR"/>
              <a:t> o problema será </a:t>
            </a:r>
            <a:r>
              <a:rPr b="1" lang="pt-BR">
                <a:solidFill>
                  <a:schemeClr val="accent1"/>
                </a:solidFill>
              </a:rPr>
              <a:t>performance</a:t>
            </a:r>
            <a:r>
              <a:rPr lang="pt-BR"/>
              <a:t>, pois o site carregará uma imagem com resolução muito superior do que o tamanho da tela e isto possui um</a:t>
            </a:r>
            <a:r>
              <a:rPr b="1" lang="pt-BR">
                <a:solidFill>
                  <a:schemeClr val="accent1"/>
                </a:solidFill>
              </a:rPr>
              <a:t> custo de banda</a:t>
            </a:r>
            <a:r>
              <a:rPr lang="pt-BR"/>
              <a:t> e </a:t>
            </a:r>
            <a:r>
              <a:rPr b="1" lang="pt-BR">
                <a:solidFill>
                  <a:schemeClr val="accent1"/>
                </a:solidFill>
              </a:rPr>
              <a:t>tempo de espera</a:t>
            </a:r>
            <a:r>
              <a:rPr lang="pt-BR"/>
              <a:t>.</a:t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9651650" y="2823850"/>
            <a:ext cx="16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E62FE"/>
                </a:solidFill>
                <a:latin typeface="Inter"/>
                <a:ea typeface="Inter"/>
                <a:cs typeface="Inter"/>
                <a:sym typeface="Inter"/>
              </a:rPr>
              <a:t>Resolução</a:t>
            </a:r>
            <a:endParaRPr b="1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9651650" y="5689200"/>
            <a:ext cx="27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Performance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idx="1" type="subTitle"/>
          </p:nvPr>
        </p:nvSpPr>
        <p:spPr>
          <a:xfrm>
            <a:off x="943000" y="1900150"/>
            <a:ext cx="9939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possível resolver estes problemas utilizando de </a:t>
            </a:r>
            <a:r>
              <a:rPr b="1" lang="pt-BR">
                <a:solidFill>
                  <a:srgbClr val="1E62FE"/>
                </a:solidFill>
              </a:rPr>
              <a:t>diferentes resoluções de imagens</a:t>
            </a:r>
            <a:r>
              <a:rPr lang="pt-BR"/>
              <a:t> para diferentes casos combinado com o atributo </a:t>
            </a:r>
            <a:r>
              <a:rPr b="1" lang="pt-BR">
                <a:solidFill>
                  <a:srgbClr val="1E62FE"/>
                </a:solidFill>
              </a:rPr>
              <a:t>srcset </a:t>
            </a:r>
            <a:r>
              <a:rPr lang="pt-BR"/>
              <a:t> da </a:t>
            </a:r>
            <a:r>
              <a:rPr b="1" lang="pt-BR">
                <a:solidFill>
                  <a:srgbClr val="1E62FE"/>
                </a:solidFill>
              </a:rPr>
              <a:t>tag img</a:t>
            </a:r>
            <a:endParaRPr b="1">
              <a:solidFill>
                <a:srgbClr val="1E62FE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E62F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943000" y="1086225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Como resolver?</a:t>
            </a:r>
            <a:endParaRPr b="1" i="1"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75" y="2666925"/>
            <a:ext cx="9757799" cy="35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/>
          <p:nvPr/>
        </p:nvSpPr>
        <p:spPr>
          <a:xfrm>
            <a:off x="4838150" y="5323163"/>
            <a:ext cx="18282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6755475" y="5323163"/>
            <a:ext cx="18282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8672800" y="5323175"/>
            <a:ext cx="18282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1591775" y="3429000"/>
            <a:ext cx="899400" cy="18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1591775" y="3610500"/>
            <a:ext cx="899400" cy="18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591775" y="3792000"/>
            <a:ext cx="899400" cy="18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4951875" y="1267875"/>
            <a:ext cx="59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srcset</a:t>
            </a: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 = “&lt;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caminho-da-imagem.formato</a:t>
            </a: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&gt; &lt;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tamanho</a:t>
            </a: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&gt;, &lt;...&gt; &gt;”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34" name="Google Shape;334;p37"/>
          <p:cNvCxnSpPr>
            <a:endCxn id="335" idx="1"/>
          </p:cNvCxnSpPr>
          <p:nvPr/>
        </p:nvCxnSpPr>
        <p:spPr>
          <a:xfrm flipH="1" rot="10800000">
            <a:off x="9661700" y="1017000"/>
            <a:ext cx="282300" cy="40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7"/>
          <p:cNvSpPr txBox="1"/>
          <p:nvPr/>
        </p:nvSpPr>
        <p:spPr>
          <a:xfrm>
            <a:off x="9944000" y="816900"/>
            <a:ext cx="20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ter Light"/>
                <a:ea typeface="Inter Light"/>
                <a:cs typeface="Inter Light"/>
                <a:sym typeface="Inter Light"/>
              </a:rPr>
              <a:t>width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033475" y="6323475"/>
            <a:ext cx="82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Para testar no </a:t>
            </a:r>
            <a:r>
              <a:rPr b="1" lang="pt-BR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Chrome 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 a mudança de imagens é preciso</a:t>
            </a:r>
            <a:r>
              <a:rPr b="1" lang="pt-BR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desabilitar a opção de cache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Flexbox</a:t>
            </a:r>
            <a:endParaRPr b="1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Flexbox </a:t>
            </a:r>
            <a:r>
              <a:rPr lang="pt-BR"/>
              <a:t>(</a:t>
            </a:r>
            <a:r>
              <a:rPr i="1" lang="pt-BR"/>
              <a:t>Flexible Box Module</a:t>
            </a:r>
            <a:r>
              <a:rPr lang="pt-BR"/>
              <a:t>) é uma forma de organizar os elementos na interface.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Flexbox é um modelo de </a:t>
            </a:r>
            <a:r>
              <a:rPr i="1" lang="pt-BR"/>
              <a:t>layout</a:t>
            </a:r>
            <a:r>
              <a:rPr lang="pt-BR"/>
              <a:t> </a:t>
            </a:r>
            <a:r>
              <a:rPr b="1" lang="pt-BR"/>
              <a:t>unidimensional</a:t>
            </a:r>
            <a:r>
              <a:rPr lang="pt-BR"/>
              <a:t>, ou seja, possui apenas </a:t>
            </a:r>
            <a:r>
              <a:rPr lang="pt-BR" u="sng"/>
              <a:t>uma direção</a:t>
            </a:r>
            <a:r>
              <a:rPr lang="pt-BR"/>
              <a:t> (linhas </a:t>
            </a:r>
            <a:r>
              <a:rPr b="1" lang="pt-BR"/>
              <a:t>ou</a:t>
            </a:r>
            <a:r>
              <a:rPr lang="pt-BR"/>
              <a:t> colunas).</a:t>
            </a:r>
            <a:endParaRPr/>
          </a:p>
        </p:txBody>
      </p:sp>
      <p:sp>
        <p:nvSpPr>
          <p:cNvPr id="349" name="Google Shape;349;p3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Flexbox</a:t>
            </a:r>
            <a:endParaRPr b="1"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Elemento pai</a:t>
            </a:r>
            <a:endParaRPr b="1"/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01" y="2578025"/>
            <a:ext cx="9123406" cy="19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Eixo principal</a:t>
            </a:r>
            <a:r>
              <a:rPr lang="pt-BR"/>
              <a:t> (</a:t>
            </a:r>
            <a:r>
              <a:rPr i="1" lang="pt-BR"/>
              <a:t>main axis</a:t>
            </a:r>
            <a:r>
              <a:rPr lang="pt-BR"/>
              <a:t>)</a:t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063" y="2325700"/>
            <a:ext cx="5449875" cy="34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propriedade </a:t>
            </a:r>
            <a:r>
              <a:rPr b="1" lang="pt-BR"/>
              <a:t>flex-direction</a:t>
            </a:r>
            <a:r>
              <a:rPr lang="pt-BR"/>
              <a:t> nos permite alterar a direção dos filhos de um elemento pai que tenha o </a:t>
            </a:r>
            <a:r>
              <a:rPr b="1" lang="pt-BR"/>
              <a:t>display: flex</a:t>
            </a:r>
            <a:r>
              <a:rPr lang="pt-BR"/>
              <a:t>.</a:t>
            </a:r>
            <a:endParaRPr/>
          </a:p>
        </p:txBody>
      </p:sp>
      <p:sp>
        <p:nvSpPr>
          <p:cNvPr id="372" name="Google Shape;372;p42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flex-direction</a:t>
            </a:r>
            <a:endParaRPr i="1"/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888" y="3024700"/>
            <a:ext cx="3743476" cy="30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31" y="3129525"/>
            <a:ext cx="4758276" cy="2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flex-wrap</a:t>
            </a:r>
            <a:endParaRPr b="1" i="1"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75" y="1749331"/>
            <a:ext cx="4413050" cy="364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Por que responsividade?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Imagens responsivas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Flexbox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Grid</a:t>
            </a:r>
            <a:endParaRPr/>
          </a:p>
        </p:txBody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Conteúdo da Aula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justify-content</a:t>
            </a:r>
            <a:r>
              <a:rPr lang="pt-BR"/>
              <a:t> alinha os itens no eixo principal</a:t>
            </a:r>
            <a:endParaRPr/>
          </a:p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justify-content</a:t>
            </a:r>
            <a:endParaRPr b="1" i="1"/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892" y="1656475"/>
            <a:ext cx="5103325" cy="42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align-items</a:t>
            </a:r>
            <a:r>
              <a:rPr lang="pt-BR"/>
              <a:t> alinha os itens no eixo secundário</a:t>
            </a:r>
            <a:endParaRPr/>
          </a:p>
        </p:txBody>
      </p:sp>
      <p:sp>
        <p:nvSpPr>
          <p:cNvPr id="397" name="Google Shape;397;p45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align-items</a:t>
            </a:r>
            <a:endParaRPr b="1" i="1"/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75" y="620200"/>
            <a:ext cx="4467351" cy="64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b="1" i="1" lang="pt-BR"/>
              <a:t>align-content</a:t>
            </a:r>
            <a:r>
              <a:rPr lang="pt-BR"/>
              <a:t> alinha as linhas (ou colunas) no eixo secundário (só é usado quando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existir mais de uma).</a:t>
            </a:r>
            <a:endParaRPr/>
          </a:p>
        </p:txBody>
      </p:sp>
      <p:sp>
        <p:nvSpPr>
          <p:cNvPr id="405" name="Google Shape;405;p4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align-content</a:t>
            </a:r>
            <a:endParaRPr b="1" i="1"/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325" y="676325"/>
            <a:ext cx="3503374" cy="618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Alinha </a:t>
            </a:r>
            <a:r>
              <a:rPr lang="pt-BR" u="sng"/>
              <a:t>apenas o item</a:t>
            </a:r>
            <a:r>
              <a:rPr b="1" i="1" lang="pt-BR"/>
              <a:t> </a:t>
            </a:r>
            <a:r>
              <a:rPr lang="pt-BR"/>
              <a:t>no eixo secundário.</a:t>
            </a:r>
            <a:endParaRPr/>
          </a:p>
        </p:txBody>
      </p:sp>
      <p:sp>
        <p:nvSpPr>
          <p:cNvPr id="413" name="Google Shape;413;p47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align-self</a:t>
            </a:r>
            <a:endParaRPr b="1" i="1"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775" y="601500"/>
            <a:ext cx="3431799" cy="63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 a ordem de disposição dos itens, a ordem padrão é 0.</a:t>
            </a:r>
            <a:endParaRPr/>
          </a:p>
        </p:txBody>
      </p:sp>
      <p:sp>
        <p:nvSpPr>
          <p:cNvPr id="421" name="Google Shape;421;p48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order</a:t>
            </a:r>
            <a:endParaRPr b="1" i="1"/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075" y="1161675"/>
            <a:ext cx="5864124" cy="48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Aumenta </a:t>
            </a:r>
            <a:r>
              <a:rPr lang="pt-BR"/>
              <a:t>proporcionalmente</a:t>
            </a:r>
            <a:r>
              <a:rPr lang="pt-BR"/>
              <a:t> o tamanho de um item, o padrão é 0.</a:t>
            </a:r>
            <a:endParaRPr/>
          </a:p>
        </p:txBody>
      </p:sp>
      <p:sp>
        <p:nvSpPr>
          <p:cNvPr id="429" name="Google Shape;429;p4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flex-grow</a:t>
            </a:r>
            <a:endParaRPr b="1" i="1"/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638" y="1296575"/>
            <a:ext cx="4955224" cy="45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u="sng">
                <a:solidFill>
                  <a:schemeClr val="hlink"/>
                </a:solidFill>
                <a:hlinkClick r:id="rId3"/>
              </a:rPr>
              <a:t>https://flexboxfroggy.com</a:t>
            </a:r>
            <a:endParaRPr i="1" sz="1300">
              <a:solidFill>
                <a:schemeClr val="dk1"/>
              </a:solidFill>
            </a:endParaRPr>
          </a:p>
        </p:txBody>
      </p:sp>
      <p:sp>
        <p:nvSpPr>
          <p:cNvPr id="437" name="Google Shape;437;p50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Vamos jogar!</a:t>
            </a:r>
            <a:endParaRPr b="1"/>
          </a:p>
        </p:txBody>
      </p:sp>
      <p:pic>
        <p:nvPicPr>
          <p:cNvPr id="438" name="Google Shape;4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550" y="2071604"/>
            <a:ext cx="7804802" cy="396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Tympanus: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https://tympanus.net/codrops/css_reference/flexbox/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CSS-tricks: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https://css-tricks.com/snippets/css/a-guide-to-flexbox/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Origamid:</a:t>
            </a:r>
            <a:r>
              <a:rPr lang="pt-BR">
                <a:solidFill>
                  <a:schemeClr val="accent1"/>
                </a:solidFill>
              </a:rPr>
              <a:t> https://origamid.com/projetos/flexbox-guia-completo/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Dicas de material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type="title"/>
          </p:nvPr>
        </p:nvSpPr>
        <p:spPr>
          <a:xfrm>
            <a:off x="4907800" y="2424900"/>
            <a:ext cx="2648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GRID</a:t>
            </a:r>
            <a:endParaRPr b="1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 </a:t>
            </a:r>
            <a:r>
              <a:rPr lang="pt-BR"/>
              <a:t>é um modelo de layout </a:t>
            </a:r>
            <a:r>
              <a:rPr b="1" lang="pt-BR"/>
              <a:t>bidimensional</a:t>
            </a:r>
            <a:r>
              <a:rPr lang="pt-BR"/>
              <a:t>, ou seja, possui duas direções (linhas </a:t>
            </a:r>
            <a:r>
              <a:rPr b="1" lang="pt-BR"/>
              <a:t>e </a:t>
            </a:r>
            <a:r>
              <a:rPr lang="pt-BR"/>
              <a:t>colunas).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vantagem do Grid é proporcionar criar layouts complexos com pouco código, facilitando a legibilidade e trazendo mais agilidade ao desenvolvimento.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é possível dividir a página em “grandes regiões”, o que torna o código mais organizado e legível.</a:t>
            </a:r>
            <a:endParaRPr/>
          </a:p>
        </p:txBody>
      </p:sp>
      <p:sp>
        <p:nvSpPr>
          <p:cNvPr id="458" name="Google Shape;458;p5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Grid</a:t>
            </a:r>
            <a:endParaRPr b="1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4712900" y="2742750"/>
            <a:ext cx="30795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Responsividade</a:t>
            </a:r>
            <a:endParaRPr b="1"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grid-template-columns</a:t>
            </a:r>
            <a:endParaRPr b="1"/>
          </a:p>
        </p:txBody>
      </p:sp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38" y="2782750"/>
            <a:ext cx="9076735" cy="1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5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fr</a:t>
            </a:r>
            <a:endParaRPr b="1"/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50" y="2658675"/>
            <a:ext cx="9524876" cy="21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repeat</a:t>
            </a:r>
            <a:endParaRPr b="1"/>
          </a:p>
        </p:txBody>
      </p:sp>
      <p:pic>
        <p:nvPicPr>
          <p:cNvPr id="482" name="Google Shape;4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463" y="2548550"/>
            <a:ext cx="9703074" cy="19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7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grid-template-rows</a:t>
            </a:r>
            <a:endParaRPr b="1"/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188" y="2464025"/>
            <a:ext cx="8219624" cy="3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8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grid-template-rows</a:t>
            </a:r>
            <a:endParaRPr b="1"/>
          </a:p>
        </p:txBody>
      </p:sp>
      <p:pic>
        <p:nvPicPr>
          <p:cNvPr id="498" name="Google Shape;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863" y="2501475"/>
            <a:ext cx="8892276" cy="27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9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grid-template-areas</a:t>
            </a:r>
            <a:endParaRPr b="1"/>
          </a:p>
        </p:txBody>
      </p:sp>
      <p:pic>
        <p:nvPicPr>
          <p:cNvPr id="506" name="Google Shape;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00" y="2325700"/>
            <a:ext cx="8202798" cy="33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0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grid-template</a:t>
            </a:r>
            <a:endParaRPr b="1"/>
          </a:p>
        </p:txBody>
      </p:sp>
      <p:pic>
        <p:nvPicPr>
          <p:cNvPr id="514" name="Google Shape;5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25" y="2325710"/>
            <a:ext cx="6889749" cy="262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gap</a:t>
            </a:r>
            <a:endParaRPr b="1"/>
          </a:p>
        </p:txBody>
      </p:sp>
      <p:pic>
        <p:nvPicPr>
          <p:cNvPr id="522" name="Google Shape;5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100" y="2520200"/>
            <a:ext cx="5751800" cy="26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2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column-gap</a:t>
            </a:r>
            <a:endParaRPr b="1"/>
          </a:p>
        </p:txBody>
      </p:sp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88" y="2482750"/>
            <a:ext cx="7510825" cy="33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justify-content</a:t>
            </a:r>
            <a:endParaRPr b="1"/>
          </a:p>
        </p:txBody>
      </p:sp>
      <p:pic>
        <p:nvPicPr>
          <p:cNvPr id="538" name="Google Shape;5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075" y="2071600"/>
            <a:ext cx="9057850" cy="3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Mais da metade dos usuários utilizam a web por </a:t>
            </a:r>
            <a:r>
              <a:rPr i="1" lang="pt-BR"/>
              <a:t>smartphones atualmente.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Surge uma maior variedade de resoluções por dispositivos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Os browsers e tecnologias web mudaram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Inicia-se uma maior preocupação com a experiência do usuário</a:t>
            </a:r>
            <a:endParaRPr/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/>
              <a:t>Cultura do imediatismo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A web mudou</a:t>
            </a:r>
            <a:endParaRPr b="1" i="1"/>
          </a:p>
        </p:txBody>
      </p:sp>
      <p:sp>
        <p:nvSpPr>
          <p:cNvPr id="235" name="Google Shape;235;p28"/>
          <p:cNvSpPr txBox="1"/>
          <p:nvPr/>
        </p:nvSpPr>
        <p:spPr>
          <a:xfrm>
            <a:off x="880600" y="6289725"/>
            <a:ext cx="29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ahoma"/>
                <a:ea typeface="Tahoma"/>
                <a:cs typeface="Tahoma"/>
                <a:sym typeface="Tahoma"/>
              </a:rPr>
              <a:t>fonte: https://gs.statcounter.com/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011900" y="4835700"/>
            <a:ext cx="70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ahoma"/>
                <a:ea typeface="Tahoma"/>
                <a:cs typeface="Tahoma"/>
                <a:sym typeface="Tahoma"/>
              </a:rPr>
              <a:t>Se a internet, veio para facilitar, porquê utilizar uma aplicação que não facilita a minha vida? 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4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justify-items</a:t>
            </a:r>
            <a:endParaRPr b="1"/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238" y="2429050"/>
            <a:ext cx="6043526" cy="37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5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align-content</a:t>
            </a:r>
            <a:endParaRPr b="1"/>
          </a:p>
        </p:txBody>
      </p:sp>
      <p:pic>
        <p:nvPicPr>
          <p:cNvPr id="554" name="Google Shape;5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88" y="2014275"/>
            <a:ext cx="9264025" cy="38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6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6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align-items</a:t>
            </a:r>
            <a:endParaRPr b="1"/>
          </a:p>
        </p:txBody>
      </p:sp>
      <p:pic>
        <p:nvPicPr>
          <p:cNvPr id="562" name="Google Shape;5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538" y="2457125"/>
            <a:ext cx="9606924" cy="27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type="title"/>
          </p:nvPr>
        </p:nvSpPr>
        <p:spPr>
          <a:xfrm>
            <a:off x="3575500" y="2970175"/>
            <a:ext cx="3923400" cy="17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Prática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67">
                <a:solidFill>
                  <a:schemeClr val="accent1"/>
                </a:solidFill>
              </a:rPr>
              <a:t>https://cssgridgarden.com/</a:t>
            </a:r>
            <a:endParaRPr sz="2167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type="title"/>
          </p:nvPr>
        </p:nvSpPr>
        <p:spPr>
          <a:xfrm>
            <a:off x="440850" y="435491"/>
            <a:ext cx="113103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Estamos muito felizes em ter você 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 time e desejamos um ótimo início.</a:t>
            </a:r>
            <a:br>
              <a:rPr b="1"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b="1"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Conte conosco!</a:t>
            </a:r>
            <a:endParaRPr b="1"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4" name="Google Shape;57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86" y="1463700"/>
            <a:ext cx="8994214" cy="505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575875" y="753850"/>
            <a:ext cx="67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ahoma"/>
                <a:ea typeface="Tahoma"/>
                <a:cs typeface="Tahoma"/>
                <a:sym typeface="Tahoma"/>
              </a:rPr>
              <a:t>Comparativo da quantidade de usuários por dispositivo acessando a web </a:t>
            </a:r>
            <a:r>
              <a:rPr b="1" lang="pt-BR">
                <a:latin typeface="Tahoma"/>
                <a:ea typeface="Tahoma"/>
                <a:cs typeface="Tahoma"/>
                <a:sym typeface="Tahoma"/>
              </a:rPr>
              <a:t>10 anos atrás</a:t>
            </a:r>
            <a:r>
              <a:rPr lang="pt-BR"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b="1" lang="pt-BR">
                <a:latin typeface="Tahoma"/>
                <a:ea typeface="Tahoma"/>
                <a:cs typeface="Tahoma"/>
                <a:sym typeface="Tahoma"/>
              </a:rPr>
              <a:t>atualmente</a:t>
            </a:r>
            <a:r>
              <a:rPr lang="pt-BR">
                <a:latin typeface="Tahoma"/>
                <a:ea typeface="Tahoma"/>
                <a:cs typeface="Tahoma"/>
                <a:sym typeface="Tahoma"/>
              </a:rPr>
              <a:t>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1351475" y="6051800"/>
            <a:ext cx="6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latin typeface="Inter"/>
                <a:ea typeface="Inter"/>
                <a:cs typeface="Inter"/>
                <a:sym typeface="Inter"/>
              </a:rPr>
              <a:t>2013</a:t>
            </a:r>
            <a:endParaRPr b="1" i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9712075" y="6051800"/>
            <a:ext cx="6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latin typeface="Inter"/>
                <a:ea typeface="Inter"/>
                <a:cs typeface="Inter"/>
                <a:sym typeface="Inter"/>
              </a:rPr>
              <a:t>2023</a:t>
            </a:r>
            <a:endParaRPr b="1" i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/>
        </p:nvSpPr>
        <p:spPr>
          <a:xfrm>
            <a:off x="575875" y="753850"/>
            <a:ext cx="67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ahoma"/>
                <a:ea typeface="Tahoma"/>
                <a:cs typeface="Tahoma"/>
                <a:sym typeface="Tahoma"/>
              </a:rPr>
              <a:t>Comparativo da quantidade de usuários por browsers acessando a web </a:t>
            </a:r>
            <a:r>
              <a:rPr b="1" lang="pt-BR">
                <a:latin typeface="Tahoma"/>
                <a:ea typeface="Tahoma"/>
                <a:cs typeface="Tahoma"/>
                <a:sym typeface="Tahoma"/>
              </a:rPr>
              <a:t>10 anos atrás</a:t>
            </a:r>
            <a:r>
              <a:rPr lang="pt-BR"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b="1" lang="pt-BR">
                <a:latin typeface="Tahoma"/>
                <a:ea typeface="Tahoma"/>
                <a:cs typeface="Tahoma"/>
                <a:sym typeface="Tahoma"/>
              </a:rPr>
              <a:t>atualmente</a:t>
            </a:r>
            <a:r>
              <a:rPr lang="pt-BR">
                <a:latin typeface="Tahoma"/>
                <a:ea typeface="Tahoma"/>
                <a:cs typeface="Tahoma"/>
                <a:sym typeface="Tahoma"/>
              </a:rPr>
              <a:t>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351475" y="6051800"/>
            <a:ext cx="6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latin typeface="Inter"/>
                <a:ea typeface="Inter"/>
                <a:cs typeface="Inter"/>
                <a:sym typeface="Inter"/>
              </a:rPr>
              <a:t>2013</a:t>
            </a:r>
            <a:endParaRPr b="1" i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9712075" y="6051800"/>
            <a:ext cx="6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latin typeface="Inter"/>
                <a:ea typeface="Inter"/>
                <a:cs typeface="Inter"/>
                <a:sym typeface="Inter"/>
              </a:rPr>
              <a:t>2023</a:t>
            </a:r>
            <a:endParaRPr b="1" i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25" y="1703125"/>
            <a:ext cx="7948426" cy="4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164800" y="118615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Exemplo site adaptável</a:t>
            </a:r>
            <a:endParaRPr b="1"/>
          </a:p>
        </p:txBody>
      </p:sp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4861" l="0" r="50320" t="6752"/>
          <a:stretch/>
        </p:blipFill>
        <p:spPr>
          <a:xfrm>
            <a:off x="1164800" y="2610800"/>
            <a:ext cx="6640850" cy="33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849" y="2610800"/>
            <a:ext cx="1622801" cy="3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4840925" y="2621925"/>
            <a:ext cx="2748900" cy="3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10104050" y="2699250"/>
            <a:ext cx="312000" cy="3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1099125" y="2221725"/>
            <a:ext cx="29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Tahoma"/>
                <a:ea typeface="Tahoma"/>
                <a:cs typeface="Tahoma"/>
                <a:sym typeface="Tahoma"/>
              </a:rPr>
              <a:t>Desktop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8814525" y="2299050"/>
            <a:ext cx="1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Tahoma"/>
                <a:ea typeface="Tahoma"/>
                <a:cs typeface="Tahoma"/>
                <a:sym typeface="Tahoma"/>
              </a:rPr>
              <a:t>Mobile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2319550" y="5624050"/>
            <a:ext cx="2748900" cy="3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9092400" y="5558400"/>
            <a:ext cx="1247700" cy="3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9260950" y="5868000"/>
            <a:ext cx="239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Tahoma"/>
                <a:ea typeface="Tahoma"/>
                <a:cs typeface="Tahoma"/>
                <a:sym typeface="Tahoma"/>
              </a:rPr>
              <a:t>swipe</a:t>
            </a:r>
            <a:endParaRPr i="1"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10160325" y="2071600"/>
            <a:ext cx="134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Tahoma"/>
                <a:ea typeface="Tahoma"/>
                <a:cs typeface="Tahoma"/>
                <a:sym typeface="Tahoma"/>
              </a:rPr>
              <a:t>Menu hambúrguer</a:t>
            </a:r>
            <a:endParaRPr i="1"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4531350" y="2742750"/>
            <a:ext cx="34764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Imagens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Responsivas</a:t>
            </a:r>
            <a:endParaRPr b="1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1" type="subTitle"/>
          </p:nvPr>
        </p:nvSpPr>
        <p:spPr>
          <a:xfrm>
            <a:off x="880600" y="2325700"/>
            <a:ext cx="80349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Imagens responsivas são necessárias </a:t>
            </a:r>
            <a:r>
              <a:rPr b="1" lang="pt-BR"/>
              <a:t>para garantir responsividade</a:t>
            </a:r>
            <a:r>
              <a:rPr lang="pt-BR"/>
              <a:t> e também </a:t>
            </a:r>
            <a:r>
              <a:rPr b="1" lang="pt-BR"/>
              <a:t>evitar que ocorram distorções nas imagens caso sejam esticadas</a:t>
            </a:r>
            <a:r>
              <a:rPr lang="pt-BR"/>
              <a:t>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E62FE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E62FE"/>
                </a:solidFill>
              </a:rPr>
              <a:t>Por exemplo:</a:t>
            </a:r>
            <a:endParaRPr b="1">
              <a:solidFill>
                <a:srgbClr val="1E62FE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</a:t>
            </a:r>
            <a:r>
              <a:rPr b="1" lang="pt-BR"/>
              <a:t> imagem de 500px originalmente</a:t>
            </a:r>
            <a:r>
              <a:rPr lang="pt-BR"/>
              <a:t> ao ser esticada para preencher uma tela de 1000px pode ter seus pixels esticados o que pode </a:t>
            </a:r>
            <a:r>
              <a:rPr b="1" lang="pt-BR"/>
              <a:t>afetar na resolução da imagem</a:t>
            </a:r>
            <a:r>
              <a:rPr lang="pt-BR"/>
              <a:t>.</a:t>
            </a:r>
            <a:endParaRPr/>
          </a:p>
        </p:txBody>
      </p:sp>
      <p:sp>
        <p:nvSpPr>
          <p:cNvPr id="283" name="Google Shape;283;p33"/>
          <p:cNvSpPr txBox="1"/>
          <p:nvPr>
            <p:ph type="title"/>
          </p:nvPr>
        </p:nvSpPr>
        <p:spPr>
          <a:xfrm>
            <a:off x="880600" y="1308100"/>
            <a:ext cx="7804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Imagens Responsivas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BC - Template Institucional">
  <a:themeElements>
    <a:clrScheme name="Simple Light">
      <a:dk1>
        <a:srgbClr val="000A30"/>
      </a:dk1>
      <a:lt1>
        <a:srgbClr val="FFFFFF"/>
      </a:lt1>
      <a:dk2>
        <a:srgbClr val="CCCCCC"/>
      </a:dk2>
      <a:lt2>
        <a:srgbClr val="CCCCCC"/>
      </a:lt2>
      <a:accent1>
        <a:srgbClr val="1E62FE"/>
      </a:accent1>
      <a:accent2>
        <a:srgbClr val="000A30"/>
      </a:accent2>
      <a:accent3>
        <a:srgbClr val="1E62FE"/>
      </a:accent3>
      <a:accent4>
        <a:srgbClr val="000A30"/>
      </a:accent4>
      <a:accent5>
        <a:srgbClr val="1E62FE"/>
      </a:accent5>
      <a:accent6>
        <a:srgbClr val="000A30"/>
      </a:accent6>
      <a:hlink>
        <a:srgbClr val="1E62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